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23" r:id="rId2"/>
    <p:sldId id="259" r:id="rId3"/>
    <p:sldId id="294" r:id="rId4"/>
    <p:sldId id="321" r:id="rId5"/>
    <p:sldId id="296" r:id="rId6"/>
    <p:sldId id="328" r:id="rId7"/>
    <p:sldId id="325" r:id="rId8"/>
    <p:sldId id="327" r:id="rId9"/>
    <p:sldId id="326" r:id="rId10"/>
    <p:sldId id="329" r:id="rId11"/>
    <p:sldId id="330" r:id="rId12"/>
    <p:sldId id="331" r:id="rId13"/>
    <p:sldId id="332" r:id="rId14"/>
    <p:sldId id="333" r:id="rId15"/>
    <p:sldId id="344" r:id="rId16"/>
    <p:sldId id="336" r:id="rId17"/>
    <p:sldId id="334" r:id="rId18"/>
    <p:sldId id="335" r:id="rId19"/>
    <p:sldId id="337" r:id="rId20"/>
    <p:sldId id="338" r:id="rId21"/>
    <p:sldId id="339" r:id="rId22"/>
    <p:sldId id="340" r:id="rId23"/>
    <p:sldId id="341" r:id="rId24"/>
    <p:sldId id="342" r:id="rId25"/>
    <p:sldId id="343" r:id="rId26"/>
    <p:sldId id="345" r:id="rId27"/>
    <p:sldId id="297" r:id="rId28"/>
  </p:sldIdLst>
  <p:sldSz cx="9144000" cy="6858000" type="screen4x3"/>
  <p:notesSz cx="6858000" cy="9144000"/>
  <p:embeddedFontLst>
    <p:embeddedFont>
      <p:font typeface="굴림체" panose="020B0604020202020204" charset="-127"/>
      <p:regular r:id="rId31"/>
    </p:embeddedFont>
    <p:embeddedFont>
      <p:font typeface="맑은 고딕" panose="020B0503020000020004" pitchFamily="34" charset="-127"/>
      <p:regular r:id="rId32"/>
      <p:bold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727D80"/>
    <a:srgbClr val="6E6764"/>
    <a:srgbClr val="FFFFFF"/>
    <a:srgbClr val="0C74A8"/>
    <a:srgbClr val="A4D980"/>
    <a:srgbClr val="3DBBE6"/>
    <a:srgbClr val="4477FF"/>
    <a:srgbClr val="333399"/>
    <a:srgbClr val="66A9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57" d="100"/>
          <a:sy n="57" d="100"/>
        </p:scale>
        <p:origin x="1411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8.jpeg>
</file>

<file path=ppt/media/image29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964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635896" y="4077072"/>
            <a:ext cx="5338936" cy="2016224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6E6764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174" y="70025"/>
            <a:ext cx="842493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92174" y="1202267"/>
            <a:ext cx="8640960" cy="4878213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92174" y="70025"/>
            <a:ext cx="842493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6E6764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192174" y="1202267"/>
            <a:ext cx="8640960" cy="4878213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6E6764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4427984" y="2950740"/>
            <a:ext cx="4176464" cy="2566492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SwQerxFRkj0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532955" y="4725144"/>
            <a:ext cx="5451038" cy="2132856"/>
          </a:xfrm>
        </p:spPr>
        <p:txBody>
          <a:bodyPr/>
          <a:lstStyle/>
          <a:p>
            <a:r>
              <a:rPr lang="en-US" altLang="ko-KR" dirty="0">
                <a:solidFill>
                  <a:srgbClr val="727D80"/>
                </a:solidFill>
              </a:rPr>
              <a:t>AUTONOMOUS DRONE CONTROL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5879157" y="2930215"/>
            <a:ext cx="3115849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chemeClr val="tx1">
                    <a:alpha val="6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SONGÜL MERYEM ÖZBİLEN 201711048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chemeClr val="tx1">
                    <a:alpha val="6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ELİF YAĞMUR ERATALAY 201811028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chemeClr val="tx1">
                    <a:alpha val="6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AHMET ÇETİN TÜRKYENER 201711066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12160" y="4643938"/>
            <a:ext cx="3447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Advisor: Prof. Dr. Ahmet Coşar</a:t>
            </a:r>
          </a:p>
        </p:txBody>
      </p:sp>
    </p:spTree>
    <p:extLst>
      <p:ext uri="{BB962C8B-B14F-4D97-AF65-F5344CB8AC3E}">
        <p14:creationId xmlns:p14="http://schemas.microsoft.com/office/powerpoint/2010/main" val="119826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19" y="104562"/>
            <a:ext cx="8365591" cy="796908"/>
          </a:xfrm>
        </p:spPr>
        <p:txBody>
          <a:bodyPr/>
          <a:lstStyle/>
          <a:p>
            <a:pPr algn="ctr"/>
            <a:r>
              <a:rPr lang="en-US" dirty="0"/>
              <a:t>Training Model</a:t>
            </a:r>
          </a:p>
        </p:txBody>
      </p:sp>
      <p:pic>
        <p:nvPicPr>
          <p:cNvPr id="1026" name="Picture 2" descr="Google Cola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697703"/>
            <a:ext cx="2808312" cy="28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pjreddie/darknet: Convolutional Neural 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765" y="4506016"/>
            <a:ext cx="2016224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YOLO: Real-Time Object Detecti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98" y="4578911"/>
            <a:ext cx="3258530" cy="173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535" y="1444714"/>
            <a:ext cx="3528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What did we benefit from ?</a:t>
            </a:r>
          </a:p>
        </p:txBody>
      </p:sp>
      <p:pic>
        <p:nvPicPr>
          <p:cNvPr id="2052" name="Picture 4" descr="cuda core ile ilgili görsel sonucu">
            <a:extLst>
              <a:ext uri="{FF2B5EF4-FFF2-40B4-BE49-F238E27FC236}">
                <a16:creationId xmlns:a16="http://schemas.microsoft.com/office/drawing/2014/main" id="{573101C8-F883-24BD-6FDF-E9D51BBD7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043" y="2419136"/>
            <a:ext cx="2256934" cy="1365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33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, dizüstü, elektronik eşyalar, iç mekan içeren bir resim&#10;&#10;Açıklama otomatik olarak oluşturuldu">
            <a:extLst>
              <a:ext uri="{FF2B5EF4-FFF2-40B4-BE49-F238E27FC236}">
                <a16:creationId xmlns:a16="http://schemas.microsoft.com/office/drawing/2014/main" id="{BBFB8A6A-C4D1-A49F-A549-6FA051497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239" y="1156547"/>
            <a:ext cx="2351221" cy="34719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		             Successful detection of the snapshot from the camera by our model.</a:t>
            </a:r>
          </a:p>
        </p:txBody>
      </p:sp>
      <p:pic>
        <p:nvPicPr>
          <p:cNvPr id="7" name="Resim 6" descr="metin, ağaç, durak, işaret içeren bir resim&#10;&#10;Açıklama otomatik olarak oluşturuldu">
            <a:extLst>
              <a:ext uri="{FF2B5EF4-FFF2-40B4-BE49-F238E27FC236}">
                <a16:creationId xmlns:a16="http://schemas.microsoft.com/office/drawing/2014/main" id="{824AD8D3-FD43-367F-FB15-16318E19F4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99" y="4127291"/>
            <a:ext cx="2585230" cy="2454415"/>
          </a:xfrm>
          <a:prstGeom prst="rect">
            <a:avLst/>
          </a:prstGeom>
        </p:spPr>
      </p:pic>
      <p:pic>
        <p:nvPicPr>
          <p:cNvPr id="9" name="Resim 8" descr="metin, araba, ulaşım içeren bir resim&#10;&#10;Açıklama otomatik olarak oluşturuldu">
            <a:extLst>
              <a:ext uri="{FF2B5EF4-FFF2-40B4-BE49-F238E27FC236}">
                <a16:creationId xmlns:a16="http://schemas.microsoft.com/office/drawing/2014/main" id="{3F455C05-CF1F-9E3F-3FD5-553294C30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95" y="1700808"/>
            <a:ext cx="4480600" cy="2621005"/>
          </a:xfrm>
          <a:prstGeom prst="rect">
            <a:avLst/>
          </a:prstGeom>
        </p:spPr>
      </p:pic>
      <p:pic>
        <p:nvPicPr>
          <p:cNvPr id="11" name="Resim 10" descr="metin, yol, açık hava, ağaç içeren bir resim&#10;&#10;Açıklama otomatik olarak oluşturuldu">
            <a:extLst>
              <a:ext uri="{FF2B5EF4-FFF2-40B4-BE49-F238E27FC236}">
                <a16:creationId xmlns:a16="http://schemas.microsoft.com/office/drawing/2014/main" id="{152A390D-20BE-3D0E-5D99-B7B6CC2B10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662974"/>
            <a:ext cx="3450904" cy="17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H="1">
            <a:off x="107504" y="1556792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AUTOPILOT </a:t>
            </a:r>
          </a:p>
        </p:txBody>
      </p:sp>
    </p:spTree>
    <p:extLst>
      <p:ext uri="{BB962C8B-B14F-4D97-AF65-F5344CB8AC3E}">
        <p14:creationId xmlns:p14="http://schemas.microsoft.com/office/powerpoint/2010/main" val="11835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AUTOPILOT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Drones can be flown in many ways, such as command, autopilot, etc. In our project, the use of </a:t>
            </a:r>
          </a:p>
          <a:p>
            <a:r>
              <a:rPr lang="tr-TR" dirty="0"/>
              <a:t> </a:t>
            </a:r>
            <a:r>
              <a:rPr lang="en-US" dirty="0"/>
              <a:t>autopilot was deemed appropriate and motion actions were provided in this way.</a:t>
            </a:r>
            <a:endParaRPr lang="tr-TR" dirty="0"/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used </a:t>
            </a:r>
            <a:r>
              <a:rPr lang="en-US" dirty="0" err="1"/>
              <a:t>ardupilot</a:t>
            </a:r>
            <a:r>
              <a:rPr lang="en-US" dirty="0"/>
              <a:t> as autopilot software.</a:t>
            </a:r>
            <a:endParaRPr lang="tr-TR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wrote functions according to our purpose in the project and contacted autopilot with </a:t>
            </a:r>
            <a:r>
              <a:rPr lang="en-US" dirty="0" err="1"/>
              <a:t>mavlink</a:t>
            </a:r>
            <a:r>
              <a:rPr lang="en-US" dirty="0"/>
              <a:t> </a:t>
            </a:r>
            <a:endParaRPr lang="en-US" dirty="0" smtClean="0"/>
          </a:p>
          <a:p>
            <a:pPr marL="0" indent="0"/>
            <a:r>
              <a:rPr lang="en-US" dirty="0" smtClean="0"/>
              <a:t>commands </a:t>
            </a:r>
            <a:r>
              <a:rPr lang="en-US" dirty="0"/>
              <a:t>and got what we wanted.</a:t>
            </a:r>
            <a:endParaRPr lang="tr-TR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tested the control of the flight software we prepared with the </a:t>
            </a:r>
            <a:r>
              <a:rPr lang="en-US" dirty="0" err="1"/>
              <a:t>misson</a:t>
            </a:r>
            <a:r>
              <a:rPr lang="en-US" dirty="0"/>
              <a:t> planner application. </a:t>
            </a:r>
            <a:endParaRPr lang="tr-TR" dirty="0"/>
          </a:p>
          <a:p>
            <a:pPr>
              <a:buFont typeface="Arial" panose="020B0604020202020204" pitchFamily="34" charset="0"/>
              <a:buChar char="•"/>
            </a:pPr>
            <a:endParaRPr lang="tr-T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Mission </a:t>
            </a:r>
            <a:r>
              <a:rPr lang="en-US" dirty="0" smtClean="0"/>
              <a:t>planner </a:t>
            </a:r>
            <a:r>
              <a:rPr lang="en-US" dirty="0"/>
              <a:t>is a simulation application of the </a:t>
            </a:r>
            <a:r>
              <a:rPr lang="en-US" dirty="0" err="1"/>
              <a:t>ardupilot</a:t>
            </a:r>
            <a:r>
              <a:rPr lang="en-US" dirty="0"/>
              <a:t>, this application allows us to perform </a:t>
            </a:r>
            <a:endParaRPr lang="en-US" dirty="0" smtClean="0"/>
          </a:p>
          <a:p>
            <a:pPr marL="0" indent="0"/>
            <a:r>
              <a:rPr lang="en-US" dirty="0" smtClean="0"/>
              <a:t>drone </a:t>
            </a:r>
            <a:r>
              <a:rPr lang="en-US" dirty="0"/>
              <a:t>calibration and tests, so we reduce the risk of accident in our drone flight tests.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FBAB53E-82BB-C1DA-B7EC-524DF20E1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076713"/>
            <a:ext cx="3181514" cy="55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6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MISSON PLANNER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6E3ADA14-E83A-C56B-DE45-90828637F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" y="1207287"/>
            <a:ext cx="5855940" cy="4832566"/>
          </a:xfr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F4E7DFC9-CAB8-E60E-356D-E1B3D79294CC}"/>
              </a:ext>
            </a:extLst>
          </p:cNvPr>
          <p:cNvSpPr txBox="1"/>
          <p:nvPr/>
        </p:nvSpPr>
        <p:spPr>
          <a:xfrm>
            <a:off x="5652120" y="1052736"/>
            <a:ext cx="346943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Air speed </a:t>
            </a:r>
            <a:endParaRPr lang="tr-TR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Crosstrack</a:t>
            </a:r>
            <a:r>
              <a:rPr lang="en-US" dirty="0"/>
              <a:t> error and turn rate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Heading direction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Bank angle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Telemetry connection link</a:t>
            </a:r>
            <a:endParaRPr lang="tr-TR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 quality GPS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Altitude</a:t>
            </a:r>
            <a:endParaRPr lang="tr-TR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Air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Ground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Battery status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Artificial Horizon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Aircraft Attitude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GPS Status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Distance to Waypoint &gt; Current Waypoint Number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Current Flight Mode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7391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E8DAF49-64BC-1F02-4D7F-51425C15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</a:t>
            </a:r>
            <a:r>
              <a:rPr lang="en-US" dirty="0" err="1"/>
              <a:t>hoosing</a:t>
            </a:r>
            <a:r>
              <a:rPr lang="en-US" dirty="0"/>
              <a:t> the drone's flight </a:t>
            </a:r>
            <a:r>
              <a:rPr lang="tr-TR" dirty="0"/>
              <a:t>route</a:t>
            </a:r>
            <a:r>
              <a:rPr lang="en-US" dirty="0"/>
              <a:t> and coordinates</a:t>
            </a:r>
            <a:endParaRPr lang="tr-TR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4E03BF56-9D3B-5B56-4AE5-ED7B3DEFA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24744"/>
            <a:ext cx="7560840" cy="5472607"/>
          </a:xfrm>
        </p:spPr>
      </p:pic>
    </p:spTree>
    <p:extLst>
      <p:ext uri="{BB962C8B-B14F-4D97-AF65-F5344CB8AC3E}">
        <p14:creationId xmlns:p14="http://schemas.microsoft.com/office/powerpoint/2010/main" val="113303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 BACKGROUND FOR FLIGHT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Take Off and Take Arm</a:t>
            </a:r>
          </a:p>
          <a:p>
            <a:pPr marL="457200" lvl="1" indent="0"/>
            <a:r>
              <a:rPr lang="en-US" i="0" dirty="0">
                <a:solidFill>
                  <a:schemeClr val="tx1"/>
                </a:solidFill>
              </a:rPr>
              <a:t>     -Guided Mode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Automatic Path Flight</a:t>
            </a:r>
          </a:p>
          <a:p>
            <a:pPr marL="0" indent="0"/>
            <a:r>
              <a:rPr lang="en-US" i="0" dirty="0">
                <a:solidFill>
                  <a:schemeClr val="tx1"/>
                </a:solidFill>
              </a:rPr>
              <a:t>	-Auto Mode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Escaping Obstacle</a:t>
            </a:r>
          </a:p>
          <a:p>
            <a:pPr marL="0" indent="0"/>
            <a:r>
              <a:rPr lang="en-US" i="0" dirty="0">
                <a:solidFill>
                  <a:schemeClr val="tx1"/>
                </a:solidFill>
              </a:rPr>
              <a:t>	-Loiter Mode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Return Automatic Path Flight</a:t>
            </a:r>
          </a:p>
          <a:p>
            <a:pPr marL="0" indent="0"/>
            <a:r>
              <a:rPr lang="en-US" i="0" dirty="0">
                <a:solidFill>
                  <a:schemeClr val="tx1"/>
                </a:solidFill>
              </a:rPr>
              <a:t>	-Auto Mode</a:t>
            </a:r>
          </a:p>
          <a:p>
            <a:pPr marL="0" indent="0"/>
            <a:endParaRPr lang="en-US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….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….</a:t>
            </a:r>
          </a:p>
          <a:p>
            <a:pPr marL="0" indent="0"/>
            <a:endParaRPr lang="en-US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Return to Home</a:t>
            </a:r>
          </a:p>
          <a:p>
            <a:pPr marL="0" indent="0"/>
            <a:r>
              <a:rPr lang="en-US" i="0" dirty="0">
                <a:solidFill>
                  <a:schemeClr val="tx1"/>
                </a:solidFill>
              </a:rPr>
              <a:t>	-RTL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568" y="1268760"/>
            <a:ext cx="3030529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239" y="2780928"/>
            <a:ext cx="2801761" cy="22306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568" y="4157381"/>
            <a:ext cx="3030529" cy="214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3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8520" y="332656"/>
            <a:ext cx="4320480" cy="2566492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Tests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88024" y="3212976"/>
            <a:ext cx="460851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Computer Vision Software Test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Hardware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Autopilot Software Tests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3571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Computer Vision Software Test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7664" y="2276872"/>
            <a:ext cx="6061334" cy="381642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Object Detection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>
                <a:solidFill>
                  <a:srgbClr val="C00000"/>
                </a:solidFill>
              </a:rPr>
              <a:t>How Long Does It Take to Detect (FPS)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>
                <a:solidFill>
                  <a:srgbClr val="C00000"/>
                </a:solidFill>
              </a:rPr>
              <a:t>Accuracy 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Detection Distance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Color Detection Test</a:t>
            </a:r>
            <a:endParaRPr lang="en-US" altLang="en-US" sz="1900" b="1" i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Commanding Accuracy Test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en-US" b="1" i="0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633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sz="2800" dirty="0">
                <a:solidFill>
                  <a:schemeClr val="tx1"/>
                </a:solidFill>
              </a:rPr>
              <a:t>Hardware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1844824"/>
            <a:ext cx="7573502" cy="4163648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Signal Performance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Flight Speed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rgbClr val="C00000"/>
                </a:solidFill>
              </a:rPr>
              <a:t>Battery Health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Vibration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Flight Time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Camera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GPS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6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 rot="17727540">
            <a:off x="396160" y="1260031"/>
            <a:ext cx="28083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FFFF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FFFFF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004049" y="1132682"/>
            <a:ext cx="3280895" cy="501859"/>
            <a:chOff x="5220072" y="1636738"/>
            <a:chExt cx="3656702" cy="501859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5924024" y="1675210"/>
              <a:ext cx="2952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2000" b="1" dirty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PURPOSE</a:t>
              </a: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5220072" y="1636738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6E6764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6E6764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30" name="직선 연결선 2"/>
            <p:cNvCxnSpPr/>
            <p:nvPr/>
          </p:nvCxnSpPr>
          <p:spPr>
            <a:xfrm>
              <a:off x="5913869" y="1636738"/>
              <a:ext cx="0" cy="501859"/>
            </a:xfrm>
            <a:prstGeom prst="line">
              <a:avLst/>
            </a:prstGeom>
            <a:ln w="38100">
              <a:solidFill>
                <a:srgbClr val="6E676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/>
          <p:cNvGrpSpPr/>
          <p:nvPr/>
        </p:nvGrpSpPr>
        <p:grpSpPr>
          <a:xfrm>
            <a:off x="5004047" y="2191791"/>
            <a:ext cx="3300125" cy="501859"/>
            <a:chOff x="5220072" y="2591545"/>
            <a:chExt cx="3678135" cy="501859"/>
          </a:xfrm>
        </p:grpSpPr>
        <p:sp>
          <p:nvSpPr>
            <p:cNvPr id="55" name="Text Box 5"/>
            <p:cNvSpPr txBox="1">
              <a:spLocks noChangeArrowheads="1"/>
            </p:cNvSpPr>
            <p:nvPr/>
          </p:nvSpPr>
          <p:spPr bwMode="auto">
            <a:xfrm>
              <a:off x="5945457" y="2622201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MAIN FEATURES</a:t>
              </a:r>
            </a:p>
          </p:txBody>
        </p:sp>
        <p:sp>
          <p:nvSpPr>
            <p:cNvPr id="57" name="TextBox 13"/>
            <p:cNvSpPr txBox="1">
              <a:spLocks noChangeArrowheads="1"/>
            </p:cNvSpPr>
            <p:nvPr/>
          </p:nvSpPr>
          <p:spPr bwMode="auto">
            <a:xfrm>
              <a:off x="5220072" y="259154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6E6764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6E6764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5924025" y="2591545"/>
              <a:ext cx="0" cy="501859"/>
            </a:xfrm>
            <a:prstGeom prst="line">
              <a:avLst/>
            </a:prstGeom>
            <a:ln w="38100">
              <a:solidFill>
                <a:srgbClr val="6E676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5004048" y="3242962"/>
            <a:ext cx="3456384" cy="575199"/>
            <a:chOff x="5220072" y="3538414"/>
            <a:chExt cx="3852292" cy="575199"/>
          </a:xfrm>
        </p:grpSpPr>
        <p:sp>
          <p:nvSpPr>
            <p:cNvPr id="61" name="Text Box 5"/>
            <p:cNvSpPr txBox="1">
              <a:spLocks noChangeArrowheads="1"/>
            </p:cNvSpPr>
            <p:nvPr/>
          </p:nvSpPr>
          <p:spPr bwMode="auto">
            <a:xfrm>
              <a:off x="5903714" y="3538414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tr-TR" altLang="ko-KR" b="1" dirty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BUILDING</a:t>
              </a:r>
              <a:endParaRPr lang="en-US" altLang="ko-KR" b="1" dirty="0">
                <a:solidFill>
                  <a:srgbClr val="727D80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62" name="Text Box 11"/>
            <p:cNvSpPr txBox="1">
              <a:spLocks noChangeArrowheads="1"/>
            </p:cNvSpPr>
            <p:nvPr/>
          </p:nvSpPr>
          <p:spPr bwMode="auto">
            <a:xfrm>
              <a:off x="5903714" y="386615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727D8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63" name="TextBox 13"/>
            <p:cNvSpPr txBox="1">
              <a:spLocks noChangeArrowheads="1"/>
            </p:cNvSpPr>
            <p:nvPr/>
          </p:nvSpPr>
          <p:spPr bwMode="auto">
            <a:xfrm>
              <a:off x="5220072" y="354635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6E6764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6E6764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5903714" y="3611754"/>
              <a:ext cx="0" cy="501859"/>
            </a:xfrm>
            <a:prstGeom prst="line">
              <a:avLst/>
            </a:prstGeom>
            <a:ln w="38100">
              <a:solidFill>
                <a:srgbClr val="6E676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/>
          <p:cNvGrpSpPr/>
          <p:nvPr/>
        </p:nvGrpSpPr>
        <p:grpSpPr>
          <a:xfrm>
            <a:off x="5004048" y="4302071"/>
            <a:ext cx="3456384" cy="590069"/>
            <a:chOff x="5220072" y="4493221"/>
            <a:chExt cx="3852292" cy="590069"/>
          </a:xfrm>
        </p:grpSpPr>
        <p:sp>
          <p:nvSpPr>
            <p:cNvPr id="67" name="Text Box 5"/>
            <p:cNvSpPr txBox="1">
              <a:spLocks noChangeArrowheads="1"/>
            </p:cNvSpPr>
            <p:nvPr/>
          </p:nvSpPr>
          <p:spPr bwMode="auto">
            <a:xfrm>
              <a:off x="5903714" y="4493221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tr-TR" altLang="ko-KR" b="1" dirty="0" smtClean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TEST</a:t>
              </a:r>
              <a:r>
                <a:rPr lang="en-US" altLang="ko-KR" b="1" dirty="0" smtClean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S</a:t>
              </a:r>
              <a:endParaRPr lang="en-US" altLang="ko-KR" b="1" dirty="0">
                <a:solidFill>
                  <a:srgbClr val="727D80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68" name="Text Box 11"/>
            <p:cNvSpPr txBox="1">
              <a:spLocks noChangeArrowheads="1"/>
            </p:cNvSpPr>
            <p:nvPr/>
          </p:nvSpPr>
          <p:spPr bwMode="auto">
            <a:xfrm>
              <a:off x="5903714" y="4820960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727D8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69" name="TextBox 13"/>
            <p:cNvSpPr txBox="1">
              <a:spLocks noChangeArrowheads="1"/>
            </p:cNvSpPr>
            <p:nvPr/>
          </p:nvSpPr>
          <p:spPr bwMode="auto">
            <a:xfrm>
              <a:off x="5220072" y="4501159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6E6764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6E6764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6" name="직선 연결선 65"/>
            <p:cNvCxnSpPr/>
            <p:nvPr/>
          </p:nvCxnSpPr>
          <p:spPr>
            <a:xfrm>
              <a:off x="5903714" y="4581431"/>
              <a:ext cx="0" cy="501859"/>
            </a:xfrm>
            <a:prstGeom prst="line">
              <a:avLst/>
            </a:prstGeom>
            <a:ln w="38100">
              <a:solidFill>
                <a:srgbClr val="6E676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5004048" y="5361179"/>
            <a:ext cx="3456384" cy="580663"/>
            <a:chOff x="5220072" y="5448027"/>
            <a:chExt cx="3852292" cy="580663"/>
          </a:xfrm>
        </p:grpSpPr>
        <p:sp>
          <p:nvSpPr>
            <p:cNvPr id="75" name="Text Box 5"/>
            <p:cNvSpPr txBox="1">
              <a:spLocks noChangeArrowheads="1"/>
            </p:cNvSpPr>
            <p:nvPr/>
          </p:nvSpPr>
          <p:spPr bwMode="auto">
            <a:xfrm>
              <a:off x="5903714" y="5448027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rgbClr val="727D80"/>
                  </a:solidFill>
                  <a:latin typeface="+mj-lt"/>
                  <a:ea typeface="맑은 고딕" pitchFamily="50" charset="-127"/>
                </a:rPr>
                <a:t>DEMO</a:t>
              </a:r>
            </a:p>
          </p:txBody>
        </p:sp>
        <p:sp>
          <p:nvSpPr>
            <p:cNvPr id="76" name="Text Box 11"/>
            <p:cNvSpPr txBox="1">
              <a:spLocks noChangeArrowheads="1"/>
            </p:cNvSpPr>
            <p:nvPr/>
          </p:nvSpPr>
          <p:spPr bwMode="auto">
            <a:xfrm>
              <a:off x="5903714" y="5775766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727D8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7" name="TextBox 13"/>
            <p:cNvSpPr txBox="1">
              <a:spLocks noChangeArrowheads="1"/>
            </p:cNvSpPr>
            <p:nvPr/>
          </p:nvSpPr>
          <p:spPr bwMode="auto">
            <a:xfrm>
              <a:off x="5220072" y="545596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6E6764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6E6764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>
              <a:off x="5903714" y="5526831"/>
              <a:ext cx="0" cy="501859"/>
            </a:xfrm>
            <a:prstGeom prst="line">
              <a:avLst/>
            </a:prstGeom>
            <a:ln w="38100">
              <a:solidFill>
                <a:srgbClr val="6E676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dirty="0">
                <a:solidFill>
                  <a:schemeClr val="tx1"/>
                </a:solidFill>
              </a:rPr>
              <a:t>Autopilot Software Tests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en-US" sz="1900" b="1" i="0" dirty="0">
                <a:solidFill>
                  <a:schemeClr val="tx1"/>
                </a:solidFill>
              </a:rPr>
              <a:t>SDK Test for Simulation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Command Receive Accuracy Test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Axiom Truth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Command Receiving Test from Different Devices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en-US" b="1" i="0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b="1" i="0" dirty="0">
                <a:solidFill>
                  <a:schemeClr val="tx1"/>
                </a:solidFill>
              </a:rPr>
              <a:t> </a:t>
            </a:r>
            <a:r>
              <a:rPr lang="en-US" altLang="en-US" sz="1900" b="1" i="0" dirty="0">
                <a:solidFill>
                  <a:schemeClr val="tx1"/>
                </a:solidFill>
              </a:rPr>
              <a:t>Autopilot Flight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>
                <a:solidFill>
                  <a:srgbClr val="C00000"/>
                </a:solidFill>
              </a:rPr>
              <a:t>PID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i="0" dirty="0"/>
              <a:t>SDK</a:t>
            </a:r>
          </a:p>
          <a:p>
            <a:pPr marL="0" indent="0"/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i="0" dirty="0">
                <a:solidFill>
                  <a:schemeClr val="tx1"/>
                </a:solidFill>
              </a:rPr>
              <a:t> </a:t>
            </a:r>
            <a:r>
              <a:rPr lang="en-US" altLang="en-US" sz="1900" b="1" i="0" dirty="0">
                <a:solidFill>
                  <a:schemeClr val="tx1"/>
                </a:solidFill>
              </a:rPr>
              <a:t>Direction Test of Motors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800" b="1" i="0" dirty="0">
                <a:solidFill>
                  <a:schemeClr val="tx1"/>
                </a:solidFill>
              </a:rPr>
              <a:t>Calibration Test of Gyroscope</a:t>
            </a:r>
            <a:r>
              <a:rPr lang="en-US" altLang="en-US" sz="1800" b="1" i="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800" b="1" i="0" dirty="0">
                <a:solidFill>
                  <a:schemeClr val="tx1"/>
                </a:solidFill>
              </a:rPr>
              <a:t>Compass Calibration Test</a:t>
            </a:r>
          </a:p>
        </p:txBody>
      </p:sp>
    </p:spTree>
    <p:extLst>
      <p:ext uri="{BB962C8B-B14F-4D97-AF65-F5344CB8AC3E}">
        <p14:creationId xmlns:p14="http://schemas.microsoft.com/office/powerpoint/2010/main" val="272003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 latinLnBrk="1">
              <a:spcBef>
                <a:spcPct val="0"/>
              </a:spcBef>
            </a:pPr>
            <a:r>
              <a:rPr lang="en-US" altLang="en-US" b="1" i="0" dirty="0">
                <a:solidFill>
                  <a:srgbClr val="C00000"/>
                </a:solidFill>
              </a:rPr>
              <a:t>How Long Does It Take to Detect (FPS)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	When </a:t>
            </a:r>
            <a:r>
              <a:rPr lang="en-US" dirty="0"/>
              <a:t>we ran the trained model on </a:t>
            </a:r>
            <a:r>
              <a:rPr lang="en-US" dirty="0" smtClean="0"/>
              <a:t>Jetson</a:t>
            </a:r>
            <a:r>
              <a:rPr lang="en-US" dirty="0"/>
              <a:t>, we got 2.5 fps, which was too low for our obstacle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detection</a:t>
            </a:r>
            <a:r>
              <a:rPr lang="en-US" dirty="0"/>
              <a:t>. For a successful detection, the fps value must be above 10. As a solution, we decided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to use YOLOv4-tiny </a:t>
            </a:r>
            <a:r>
              <a:rPr lang="en-US" dirty="0"/>
              <a:t>instead of using </a:t>
            </a:r>
            <a:r>
              <a:rPr lang="en-US" dirty="0" smtClean="0"/>
              <a:t>YOLOv4</a:t>
            </a:r>
            <a:r>
              <a:rPr lang="en-US" dirty="0"/>
              <a:t>. </a:t>
            </a:r>
            <a:r>
              <a:rPr lang="en-US" dirty="0" smtClean="0"/>
              <a:t>YOLOv4-tiny </a:t>
            </a:r>
            <a:r>
              <a:rPr lang="en-US" dirty="0"/>
              <a:t>is faster and easier to train </a:t>
            </a:r>
            <a:r>
              <a:rPr lang="en-US" dirty="0" smtClean="0"/>
              <a:t>than YOLOv4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It took </a:t>
            </a:r>
            <a:r>
              <a:rPr lang="en-US" dirty="0"/>
              <a:t>us about 13 hours to train a model in </a:t>
            </a:r>
            <a:r>
              <a:rPr lang="en-US" dirty="0" smtClean="0"/>
              <a:t>YOLOv4, </a:t>
            </a:r>
            <a:r>
              <a:rPr lang="en-US" dirty="0"/>
              <a:t>and the model that wasn't working properly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was </a:t>
            </a:r>
            <a:r>
              <a:rPr lang="en-US" dirty="0"/>
              <a:t>causing this time to be completely wasted. </a:t>
            </a:r>
            <a:r>
              <a:rPr lang="en-US" dirty="0" smtClean="0"/>
              <a:t>YOLOv4-tiny </a:t>
            </a:r>
            <a:r>
              <a:rPr lang="en-US" dirty="0"/>
              <a:t>will fail compared to </a:t>
            </a:r>
            <a:r>
              <a:rPr lang="en-US" dirty="0" smtClean="0"/>
              <a:t>YOLOv4</a:t>
            </a:r>
            <a:r>
              <a:rPr lang="en-US" dirty="0"/>
              <a:t>, but the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difference </a:t>
            </a:r>
            <a:r>
              <a:rPr lang="en-US" dirty="0"/>
              <a:t>is not much. This is very sufficient and very advantageous for our project, as a </a:t>
            </a:r>
            <a:r>
              <a:rPr lang="en-US" dirty="0" smtClean="0"/>
              <a:t>result</a:t>
            </a:r>
          </a:p>
          <a:p>
            <a:pPr algn="just"/>
            <a:r>
              <a:rPr lang="en-US" dirty="0"/>
              <a:t>	</a:t>
            </a:r>
            <a:r>
              <a:rPr lang="en-US" dirty="0" smtClean="0"/>
              <a:t>of </a:t>
            </a:r>
            <a:r>
              <a:rPr lang="en-US" dirty="0"/>
              <a:t>which we increased the fps value to 5. Afterwards, we achieved a very important </a:t>
            </a:r>
            <a:r>
              <a:rPr lang="en-US" dirty="0" smtClean="0"/>
              <a:t>difference</a:t>
            </a:r>
          </a:p>
          <a:p>
            <a:pPr algn="just"/>
            <a:r>
              <a:rPr lang="en-US" dirty="0"/>
              <a:t>	</a:t>
            </a:r>
            <a:r>
              <a:rPr lang="en-US" dirty="0" smtClean="0"/>
              <a:t>by </a:t>
            </a:r>
            <a:r>
              <a:rPr lang="en-US" dirty="0"/>
              <a:t>using </a:t>
            </a:r>
            <a:r>
              <a:rPr lang="en-US" dirty="0" err="1" smtClean="0"/>
              <a:t>TensorRT</a:t>
            </a:r>
            <a:r>
              <a:rPr lang="en-US" dirty="0" smtClean="0"/>
              <a:t> </a:t>
            </a:r>
            <a:r>
              <a:rPr lang="en-US" dirty="0"/>
              <a:t>and activating the </a:t>
            </a:r>
            <a:r>
              <a:rPr lang="en-US" dirty="0" err="1"/>
              <a:t>cuda</a:t>
            </a:r>
            <a:r>
              <a:rPr lang="en-US" dirty="0"/>
              <a:t> </a:t>
            </a:r>
            <a:r>
              <a:rPr lang="en-US" dirty="0" err="1"/>
              <a:t>cors</a:t>
            </a:r>
            <a:r>
              <a:rPr lang="en-US" dirty="0"/>
              <a:t> after our research, since it was still insufficient,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and </a:t>
            </a:r>
            <a:r>
              <a:rPr lang="en-US" dirty="0"/>
              <a:t>we reached 15 fps. So we made this case successful.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3861048"/>
            <a:ext cx="3608462" cy="284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en-US" b="1" i="0" dirty="0">
                <a:solidFill>
                  <a:srgbClr val="C00000"/>
                </a:solidFill>
              </a:rPr>
              <a:t>Accuracy Rate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algn="just"/>
            <a:r>
              <a:rPr lang="en-US" dirty="0" smtClean="0"/>
              <a:t>	After </a:t>
            </a:r>
            <a:r>
              <a:rPr lang="en-US" dirty="0"/>
              <a:t>training the first models, the resulting model had poor accuracy and in some cases made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false detections</a:t>
            </a:r>
            <a:r>
              <a:rPr lang="en-US" dirty="0"/>
              <a:t>. W</a:t>
            </a:r>
            <a:r>
              <a:rPr lang="en-US" dirty="0" smtClean="0"/>
              <a:t>e </a:t>
            </a:r>
            <a:r>
              <a:rPr lang="en-US" dirty="0"/>
              <a:t>identified the problem by training new models to find out </a:t>
            </a:r>
            <a:r>
              <a:rPr lang="en-US" dirty="0" smtClean="0"/>
              <a:t>the </a:t>
            </a:r>
            <a:r>
              <a:rPr lang="en-US" dirty="0"/>
              <a:t>reason. Since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the </a:t>
            </a:r>
            <a:r>
              <a:rPr lang="en-US" dirty="0"/>
              <a:t>data we used in our training was 2-dimensional, it had very few features and could be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detected </a:t>
            </a:r>
            <a:r>
              <a:rPr lang="en-US" dirty="0"/>
              <a:t>in many places and could produce </a:t>
            </a:r>
            <a:r>
              <a:rPr lang="en-US" dirty="0" smtClean="0"/>
              <a:t>false </a:t>
            </a:r>
            <a:r>
              <a:rPr lang="en-US" dirty="0"/>
              <a:t>results. Therefore, we decided to use more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specific </a:t>
            </a:r>
            <a:r>
              <a:rPr lang="en-US" dirty="0"/>
              <a:t>and more feature-rich objects as data. Thus, as a result of our trials, we were successful.</a:t>
            </a:r>
          </a:p>
        </p:txBody>
      </p:sp>
    </p:spTree>
    <p:extLst>
      <p:ext uri="{BB962C8B-B14F-4D97-AF65-F5344CB8AC3E}">
        <p14:creationId xmlns:p14="http://schemas.microsoft.com/office/powerpoint/2010/main" val="194856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>
                <a:solidFill>
                  <a:srgbClr val="C00000"/>
                </a:solidFill>
              </a:rPr>
              <a:t>Battery Health Test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	We </a:t>
            </a:r>
            <a:r>
              <a:rPr lang="en-US" dirty="0"/>
              <a:t>connected the batteries one by one to our device, which checks the battery health, and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checked </a:t>
            </a:r>
            <a:r>
              <a:rPr lang="en-US" dirty="0"/>
              <a:t>the health status</a:t>
            </a:r>
            <a:r>
              <a:rPr lang="en-US" dirty="0" smtClean="0"/>
              <a:t>. When </a:t>
            </a:r>
            <a:r>
              <a:rPr lang="en-US" dirty="0"/>
              <a:t>we found that one of the test batteries was faulty, </a:t>
            </a:r>
            <a:r>
              <a:rPr lang="en-US" dirty="0" smtClean="0"/>
              <a:t>we</a:t>
            </a:r>
          </a:p>
          <a:p>
            <a:r>
              <a:rPr lang="en-US" dirty="0"/>
              <a:t>	</a:t>
            </a:r>
            <a:r>
              <a:rPr lang="en-US" dirty="0" smtClean="0"/>
              <a:t>replaced </a:t>
            </a:r>
            <a:r>
              <a:rPr lang="en-US" dirty="0"/>
              <a:t>it.</a:t>
            </a:r>
          </a:p>
        </p:txBody>
      </p:sp>
    </p:spTree>
    <p:extLst>
      <p:ext uri="{BB962C8B-B14F-4D97-AF65-F5344CB8AC3E}">
        <p14:creationId xmlns:p14="http://schemas.microsoft.com/office/powerpoint/2010/main" val="10095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 latinLnBrk="1">
              <a:spcBef>
                <a:spcPct val="0"/>
              </a:spcBef>
            </a:pPr>
            <a:r>
              <a:rPr lang="en-US" altLang="en-US" b="1" i="0" dirty="0">
                <a:solidFill>
                  <a:srgbClr val="C00000"/>
                </a:solidFill>
              </a:rPr>
              <a:t>PID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algn="just"/>
            <a:r>
              <a:rPr lang="en-US" dirty="0" smtClean="0"/>
              <a:t>	After </a:t>
            </a:r>
            <a:r>
              <a:rPr lang="en-US" dirty="0"/>
              <a:t>doing the </a:t>
            </a:r>
            <a:r>
              <a:rPr lang="en-US" dirty="0" smtClean="0"/>
              <a:t>PID </a:t>
            </a:r>
            <a:r>
              <a:rPr lang="en-US" dirty="0"/>
              <a:t>test when we first took the plane, we were still having problems with the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vibration </a:t>
            </a:r>
            <a:r>
              <a:rPr lang="en-US" dirty="0"/>
              <a:t>and balance of the drone while flying, even we dropped the drone and broke the </a:t>
            </a:r>
            <a:endParaRPr lang="en-US" dirty="0" smtClean="0"/>
          </a:p>
          <a:p>
            <a:pPr algn="just"/>
            <a:r>
              <a:rPr lang="en-US" dirty="0"/>
              <a:t>	</a:t>
            </a:r>
            <a:r>
              <a:rPr lang="en-US" dirty="0" smtClean="0"/>
              <a:t>propeller</a:t>
            </a:r>
            <a:r>
              <a:rPr lang="en-US" dirty="0"/>
              <a:t>. The reason for this was the shape of our battery. The drone's center of gravity was </a:t>
            </a:r>
          </a:p>
          <a:p>
            <a:pPr algn="just"/>
            <a:r>
              <a:rPr lang="en-US" dirty="0" smtClean="0"/>
              <a:t>	constantly </a:t>
            </a:r>
            <a:r>
              <a:rPr lang="en-US" dirty="0"/>
              <a:t>changing. For this reason, new </a:t>
            </a:r>
            <a:r>
              <a:rPr lang="en-US" dirty="0" smtClean="0"/>
              <a:t>PID </a:t>
            </a:r>
            <a:r>
              <a:rPr lang="en-US" dirty="0"/>
              <a:t>calibration was required. We have provided </a:t>
            </a:r>
            <a:r>
              <a:rPr lang="en-US" dirty="0" smtClean="0"/>
              <a:t>the</a:t>
            </a:r>
          </a:p>
          <a:p>
            <a:pPr algn="just"/>
            <a:r>
              <a:rPr lang="en-US" dirty="0"/>
              <a:t>	</a:t>
            </a:r>
            <a:r>
              <a:rPr lang="en-US" dirty="0" smtClean="0"/>
              <a:t>solution </a:t>
            </a:r>
            <a:r>
              <a:rPr lang="en-US" dirty="0"/>
              <a:t>to this by adjusting the structure of the battery horizontally.</a:t>
            </a:r>
          </a:p>
        </p:txBody>
      </p:sp>
    </p:spTree>
    <p:extLst>
      <p:ext uri="{BB962C8B-B14F-4D97-AF65-F5344CB8AC3E}">
        <p14:creationId xmlns:p14="http://schemas.microsoft.com/office/powerpoint/2010/main" val="150330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Obstacles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042" y="1052736"/>
            <a:ext cx="4707958" cy="3024336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4436042" cy="302433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77072"/>
            <a:ext cx="4436042" cy="27809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144" y="4207872"/>
            <a:ext cx="2457348" cy="248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9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>
              <a:hlinkClick r:id="rId2"/>
            </a:endParaRPr>
          </a:p>
          <a:p>
            <a:pPr algn="ctr"/>
            <a:endParaRPr lang="en-US" dirty="0">
              <a:hlinkClick r:id="rId2"/>
            </a:endParaRPr>
          </a:p>
          <a:p>
            <a:pPr algn="ctr"/>
            <a:endParaRPr lang="en-US" dirty="0" smtClean="0">
              <a:hlinkClick r:id="rId2"/>
            </a:endParaRPr>
          </a:p>
          <a:p>
            <a:pPr algn="ctr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://youtu.be/SwQerxFRkj0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99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9392"/>
            <a:ext cx="9144000" cy="6957392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11560" y="116632"/>
            <a:ext cx="7200800" cy="1321940"/>
          </a:xfrm>
        </p:spPr>
        <p:txBody>
          <a:bodyPr/>
          <a:lstStyle/>
          <a:p>
            <a:pPr algn="r"/>
            <a:r>
              <a:rPr lang="en-US" altLang="ko-KR" sz="4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THANK YOU FOR LISTENING</a:t>
            </a:r>
            <a:endParaRPr lang="ko-KR" altLang="en-US" sz="40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4088" y="2348880"/>
            <a:ext cx="2749294" cy="662356"/>
            <a:chOff x="3167844" y="2905059"/>
            <a:chExt cx="2808312" cy="662356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3167844" y="2905059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kumimoji="1" lang="en-US" altLang="ko-KR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PURPOSE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331591" y="3321194"/>
              <a:ext cx="25020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4644008" y="2852936"/>
            <a:ext cx="5328592" cy="2800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lvl="1" algn="just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bg1">
                    <a:lumMod val="95000"/>
                  </a:schemeClr>
                </a:solidFill>
              </a:rPr>
              <a:t>Our aim in this project; to reveal a fully autonomous </a:t>
            </a:r>
          </a:p>
          <a:p>
            <a:pPr marL="0" lvl="1" algn="just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bg1">
                    <a:lumMod val="95000"/>
                  </a:schemeClr>
                </a:solidFill>
              </a:rPr>
              <a:t>unmanned aerial vehicle that will enable it to successfully </a:t>
            </a:r>
          </a:p>
          <a:p>
            <a:pPr marL="0" lvl="1" algn="just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bg1">
                    <a:lumMod val="95000"/>
                  </a:schemeClr>
                </a:solidFill>
              </a:rPr>
              <a:t>complete the test area by detecting the objects we have </a:t>
            </a:r>
          </a:p>
          <a:p>
            <a:pPr marL="0" lvl="1" algn="just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bg1">
                    <a:lumMod val="95000"/>
                  </a:schemeClr>
                </a:solidFill>
              </a:rPr>
              <a:t>defined previously in our dataset, reducing the risk of </a:t>
            </a:r>
          </a:p>
          <a:p>
            <a:pPr marL="0" lvl="1" algn="just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bg1">
                    <a:lumMod val="95000"/>
                  </a:schemeClr>
                </a:solidFill>
              </a:rPr>
              <a:t>accident.</a:t>
            </a:r>
            <a:endParaRPr lang="tr-TR" sz="1500" b="1" dirty="0">
              <a:solidFill>
                <a:schemeClr val="bg1">
                  <a:lumMod val="95000"/>
                </a:schemeClr>
              </a:solidFill>
            </a:endParaRPr>
          </a:p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300" dirty="0">
              <a:solidFill>
                <a:srgbClr val="99FFCC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MAIN FEATURES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buFont typeface="Arial" panose="020B0604020202020204" pitchFamily="34" charset="0"/>
              <a:buChar char="•"/>
            </a:pPr>
            <a:r>
              <a:rPr lang="en-US" b="1" i="0" dirty="0"/>
              <a:t>Identification of objects to the data set by image processing</a:t>
            </a:r>
          </a:p>
          <a:p>
            <a:pPr marL="228600" lvl="1">
              <a:buFont typeface="Arial" panose="020B0604020202020204" pitchFamily="34" charset="0"/>
              <a:buChar char="•"/>
            </a:pPr>
            <a:endParaRPr lang="tr-TR" b="1" i="0" dirty="0"/>
          </a:p>
          <a:p>
            <a:pPr marL="228600" lvl="1">
              <a:buFont typeface="Arial" panose="020B0604020202020204" pitchFamily="34" charset="0"/>
              <a:buChar char="•"/>
            </a:pPr>
            <a:endParaRPr lang="tr-TR" b="1" i="0" dirty="0"/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tr-TR" b="1" i="0" dirty="0"/>
              <a:t>T</a:t>
            </a:r>
            <a:r>
              <a:rPr lang="en-US" b="1" i="0" dirty="0"/>
              <a:t>he autopilot decides how to act according to these objects</a:t>
            </a:r>
            <a:endParaRPr lang="tr-TR" b="1" i="0" dirty="0"/>
          </a:p>
          <a:p>
            <a:pPr marL="228600" lvl="1">
              <a:buFont typeface="Arial" panose="020B0604020202020204" pitchFamily="34" charset="0"/>
              <a:buChar char="•"/>
            </a:pPr>
            <a:endParaRPr lang="en-US" b="1" i="0" dirty="0"/>
          </a:p>
          <a:p>
            <a:pPr marL="228600" lvl="1">
              <a:buFont typeface="Arial" panose="020B0604020202020204" pitchFamily="34" charset="0"/>
              <a:buChar char="•"/>
            </a:pPr>
            <a:endParaRPr lang="tr-TR" b="1" i="0" dirty="0"/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b="1" i="0" dirty="0"/>
              <a:t>The main features of the system are to operate artificial intelligence, autopilot and image </a:t>
            </a:r>
          </a:p>
          <a:p>
            <a:pPr marL="0" lvl="1" indent="0"/>
            <a:r>
              <a:rPr lang="en-US" b="1" i="0" dirty="0"/>
              <a:t>processing software in an integrated manner and to ensure correct movements by providing correct</a:t>
            </a:r>
          </a:p>
          <a:p>
            <a:pPr marL="0" lvl="1" indent="0"/>
            <a:r>
              <a:rPr lang="en-US" b="1" i="0" dirty="0"/>
              <a:t>command transfer to the drone flight elements.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727D80"/>
                </a:solidFill>
              </a:rPr>
              <a:t>BUILDING</a:t>
            </a:r>
            <a:endParaRPr lang="ko-KR" altLang="en-US" dirty="0">
              <a:solidFill>
                <a:srgbClr val="727D80"/>
              </a:solidFill>
            </a:endParaRP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dirty="0" smtClean="0"/>
              <a:t>Hardware</a:t>
            </a:r>
            <a:endParaRPr lang="en-US" altLang="ko-KR" sz="2800" b="1" dirty="0"/>
          </a:p>
          <a:p>
            <a:endParaRPr lang="en-US" altLang="ko-K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dirty="0"/>
              <a:t>Artificial Intelligence and Image </a:t>
            </a:r>
            <a:r>
              <a:rPr lang="en-US" altLang="ko-KR" sz="2800" b="1" dirty="0" smtClean="0"/>
              <a:t>Processing</a:t>
            </a:r>
          </a:p>
          <a:p>
            <a:pPr marL="0" indent="0"/>
            <a:endParaRPr lang="tr-TR" altLang="ko-KR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dirty="0"/>
              <a:t>Drone Motion Action</a:t>
            </a:r>
          </a:p>
          <a:p>
            <a:r>
              <a:rPr lang="en-US" altLang="ko-KR" dirty="0"/>
              <a:t>	</a:t>
            </a:r>
          </a:p>
          <a:p>
            <a:r>
              <a:rPr lang="en-US" altLang="ko-KR" dirty="0"/>
              <a:t>	-Autopilot Communication (Writing SDK codes)		</a:t>
            </a:r>
          </a:p>
          <a:p>
            <a:pPr marL="0" indent="0"/>
            <a:r>
              <a:rPr lang="en-US" altLang="ko-KR" dirty="0"/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00" y="2780928"/>
            <a:ext cx="4176464" cy="2566492"/>
          </a:xfrm>
        </p:spPr>
        <p:txBody>
          <a:bodyPr/>
          <a:lstStyle/>
          <a:p>
            <a:r>
              <a:rPr lang="en-US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81836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3928" y="1052736"/>
            <a:ext cx="5220072" cy="58052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1124744"/>
            <a:ext cx="30963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Camera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GPS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Battery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Carbon Fiber Construction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latin typeface="+mj-lt"/>
              </a:rPr>
              <a:t>Jetson Xavier</a:t>
            </a: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>
                <a:latin typeface="+mj-lt"/>
              </a:rPr>
              <a:t>Pixhawk</a:t>
            </a:r>
            <a:r>
              <a:rPr lang="en-US" dirty="0">
                <a:latin typeface="+mj-lt"/>
              </a:rPr>
              <a:t> Autopilot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379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15816" y="2780928"/>
            <a:ext cx="54726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 </a:t>
            </a:r>
          </a:p>
          <a:p>
            <a:pPr algn="ctr"/>
            <a:r>
              <a:rPr lang="en-US" sz="36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</a:p>
          <a:p>
            <a:pPr algn="ctr"/>
            <a:r>
              <a:rPr lang="en-US" sz="36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IMAGE PROCESSING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3923928" y="4653136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</a:rPr>
              <a:t>Preparing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</a:rPr>
              <a:t>Training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Object Detection</a:t>
            </a:r>
            <a:endParaRPr lang="en-US" altLang="ko-KR" sz="20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03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PREPARING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DATASETS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74" y="2060848"/>
            <a:ext cx="8640762" cy="4108575"/>
          </a:xfrm>
        </p:spPr>
      </p:pic>
      <p:sp>
        <p:nvSpPr>
          <p:cNvPr id="8" name="TextBox 7"/>
          <p:cNvSpPr txBox="1"/>
          <p:nvPr/>
        </p:nvSpPr>
        <p:spPr>
          <a:xfrm>
            <a:off x="1691680" y="1484784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https://storage.googleapis.com/openimages/web/index.html</a:t>
            </a:r>
          </a:p>
        </p:txBody>
      </p:sp>
    </p:spTree>
    <p:extLst>
      <p:ext uri="{BB962C8B-B14F-4D97-AF65-F5344CB8AC3E}">
        <p14:creationId xmlns:p14="http://schemas.microsoft.com/office/powerpoint/2010/main" val="213753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809</TotalTime>
  <Words>464</Words>
  <Application>Microsoft Office PowerPoint</Application>
  <PresentationFormat>On-screen Show (4:3)</PresentationFormat>
  <Paragraphs>188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굴림체</vt:lpstr>
      <vt:lpstr>굴림</vt:lpstr>
      <vt:lpstr>맑은 고딕</vt:lpstr>
      <vt:lpstr>Arial</vt:lpstr>
      <vt:lpstr>Wingdings</vt:lpstr>
      <vt:lpstr>Calibri</vt:lpstr>
      <vt:lpstr>Calibri Light</vt:lpstr>
      <vt:lpstr>Office 테마</vt:lpstr>
      <vt:lpstr>AUTONOMOUS DRONE CONTROL</vt:lpstr>
      <vt:lpstr>PowerPoint Presentation</vt:lpstr>
      <vt:lpstr>PowerPoint Presentation</vt:lpstr>
      <vt:lpstr>MAIN FEATURES</vt:lpstr>
      <vt:lpstr>BUILDING</vt:lpstr>
      <vt:lpstr>Hardware</vt:lpstr>
      <vt:lpstr>Hardware</vt:lpstr>
      <vt:lpstr>PowerPoint Presentation</vt:lpstr>
      <vt:lpstr>PREPARING DATASETS</vt:lpstr>
      <vt:lpstr>Training Model</vt:lpstr>
      <vt:lpstr>OBJECT DETECTION</vt:lpstr>
      <vt:lpstr>PowerPoint Presentation</vt:lpstr>
      <vt:lpstr>AUTOPILOT</vt:lpstr>
      <vt:lpstr>MISSON PLANNER</vt:lpstr>
      <vt:lpstr>Choosing the drone's flight route and coordinates</vt:lpstr>
      <vt:lpstr>PROCESS BACKGROUND FOR FLIGHT</vt:lpstr>
      <vt:lpstr>Tests</vt:lpstr>
      <vt:lpstr>Computer Vision Software Test </vt:lpstr>
      <vt:lpstr>Hardware Tests</vt:lpstr>
      <vt:lpstr>Autopilot Software Tests</vt:lpstr>
      <vt:lpstr>How Long Does It Take to Detect (FPS)</vt:lpstr>
      <vt:lpstr>Accuracy Rate</vt:lpstr>
      <vt:lpstr>Battery Health Test</vt:lpstr>
      <vt:lpstr>PID Test</vt:lpstr>
      <vt:lpstr>Obstacles</vt:lpstr>
      <vt:lpstr>DEMO VIDEO</vt:lpstr>
      <vt:lpstr>THANK YOU FOR LISTENING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Yağmur Eratalay</cp:lastModifiedBy>
  <cp:revision>47</cp:revision>
  <dcterms:created xsi:type="dcterms:W3CDTF">2010-02-01T08:03:16Z</dcterms:created>
  <dcterms:modified xsi:type="dcterms:W3CDTF">2022-06-14T08:43:35Z</dcterms:modified>
  <cp:category>www.slidemembers.com</cp:category>
</cp:coreProperties>
</file>

<file path=docProps/thumbnail.jpeg>
</file>